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9" r:id="rId2"/>
    <p:sldId id="257" r:id="rId3"/>
    <p:sldId id="265" r:id="rId4"/>
    <p:sldId id="266" r:id="rId5"/>
    <p:sldId id="260" r:id="rId6"/>
    <p:sldId id="261" r:id="rId7"/>
    <p:sldId id="262" r:id="rId8"/>
    <p:sldId id="263" r:id="rId9"/>
    <p:sldId id="268" r:id="rId10"/>
    <p:sldId id="264" r:id="rId11"/>
    <p:sldId id="267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303"/>
    <a:srgbClr val="D26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>
        <p:scale>
          <a:sx n="73" d="100"/>
          <a:sy n="73" d="100"/>
        </p:scale>
        <p:origin x="-19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65D4B-835C-435B-B83C-FC3DE5BE9793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B4D99-0C3B-4B1A-9436-E7FB799FAC0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2378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BD912-2FBD-49D1-9681-F7266A6423B3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1D322-F6B5-4FAB-9F32-B73B7C48158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941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BD912-2FBD-49D1-9681-F7266A6423B3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1D322-F6B5-4FAB-9F32-B73B7C48158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1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BD912-2FBD-49D1-9681-F7266A6423B3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1D322-F6B5-4FAB-9F32-B73B7C48158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044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BD912-2FBD-49D1-9681-F7266A6423B3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1D322-F6B5-4FAB-9F32-B73B7C48158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21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BD912-2FBD-49D1-9681-F7266A6423B3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1D322-F6B5-4FAB-9F32-B73B7C48158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382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C56A4-587E-434B-B463-D55F8F0FD43B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6C9AB-4D41-49AB-B55D-BAB50129521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6449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0D1F0-216F-4A8C-BB1F-69763FB4B406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D78C6-EEC0-418E-8734-F67FB9281DF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47126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B9BE1-4582-419C-ADD7-4FF9D8C9F678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C8378-DDB3-46EE-AB59-8B7D3CAD209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11184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D021A-6A46-4578-B771-095C7E3B1216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BBC81-9A1F-4C9E-855F-A7CC0A7FD18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17949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B9200-B90B-4A56-9C7C-0057BB469781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DFF49-6C66-4287-871D-6FB338223EA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53346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5BA61-0B05-4E88-963A-A26172268F89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CB64E-FB2E-45DB-A1DF-DFB8F89C2FF7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74707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74181-4118-4BCC-8BD7-8DB9A4DB25CC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766E-47AA-4A07-9A78-141D524120F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762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E46EC6-6722-414A-B872-595B65A66592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5902C-2091-4E2A-B36C-D4B827AE2845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9130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31A37E-0B96-45FF-BEE6-1FC8F2C8F1D4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CBEFB-22A3-4C1B-B8EA-39ABDF3564E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14342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1D15A-1E37-498A-8785-AA39116AF520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3E07D-C46A-426D-BA9C-F3A4833132C8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8076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1BD912-2FBD-49D1-9681-F7266A6423B3}" type="datetimeFigureOut">
              <a:rPr lang="sl-SI" smtClean="0"/>
              <a:pPr>
                <a:defRPr/>
              </a:pPr>
              <a:t>17.11.2015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4F1D322-F6B5-4FAB-9F32-B73B7C48158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18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ilternet.si/ss/clanki/vsakdanji-bont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1" y="1628800"/>
            <a:ext cx="6768751" cy="1440160"/>
          </a:xfrm>
        </p:spPr>
        <p:txBody>
          <a:bodyPr/>
          <a:lstStyle/>
          <a:p>
            <a:pPr algn="ctr"/>
            <a:r>
              <a:rPr lang="sl-SI" sz="4000" b="1" dirty="0" smtClean="0"/>
              <a:t>PRAVILA LEPEGA VEDENJA IN BONTON V ŠOLI</a:t>
            </a:r>
            <a:endParaRPr lang="sl-SI" sz="4000" b="1" dirty="0"/>
          </a:p>
        </p:txBody>
      </p:sp>
      <p:pic>
        <p:nvPicPr>
          <p:cNvPr id="4" name="Picture 15" descr="Cartoon_Kid_Selling_Something_Knocking_on_a_Door_Royalty_Free_Clipart_Picture_100204-039434-228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477" y="3717032"/>
            <a:ext cx="1866900" cy="2857500"/>
          </a:xfrm>
          <a:prstGeom prst="rect">
            <a:avLst/>
          </a:prstGeom>
          <a:noFill/>
        </p:spPr>
      </p:pic>
      <p:pic>
        <p:nvPicPr>
          <p:cNvPr id="5" name="Slika 6" descr="OŠ KIDRI&amp;Ccaron;E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476672"/>
            <a:ext cx="6862298" cy="647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2103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</a:p>
        </p:txBody>
      </p:sp>
      <p:sp>
        <p:nvSpPr>
          <p:cNvPr id="22530" name="Ograda vsebine 2"/>
          <p:cNvSpPr>
            <a:spLocks noGrp="1"/>
          </p:cNvSpPr>
          <p:nvPr>
            <p:ph idx="1"/>
          </p:nvPr>
        </p:nvSpPr>
        <p:spPr>
          <a:xfrm>
            <a:off x="592450" y="1412776"/>
            <a:ext cx="6643846" cy="4392488"/>
          </a:xfrm>
        </p:spPr>
        <p:txBody>
          <a:bodyPr>
            <a:no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Knjige: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France Bevk : Spodobno se obnašaj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Lepo vedenje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Jože Šircelj: Žepni bonton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Zvonimir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Balog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Bonton (ali) kako ne postaneš teleban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Internetne strani: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Google slike</a:t>
            </a:r>
          </a:p>
          <a:p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Gradivo pripravila: Metka Gumilar</a:t>
            </a:r>
          </a:p>
          <a:p>
            <a:endParaRPr lang="sl-SI" sz="1600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9552" y="404664"/>
            <a:ext cx="6408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E32303"/>
                </a:solidFill>
              </a:rPr>
              <a:t>Dolžnost učencev</a:t>
            </a:r>
            <a:r>
              <a:rPr lang="sl-SI" sz="2000" b="1" dirty="0"/>
              <a:t> je kulturno obnašanje in lepo vedenje, </a:t>
            </a:r>
            <a:r>
              <a:rPr lang="sl-SI" sz="2000" b="1" dirty="0">
                <a:solidFill>
                  <a:srgbClr val="E32303"/>
                </a:solidFill>
              </a:rPr>
              <a:t>dolžnost učiteljev</a:t>
            </a:r>
            <a:r>
              <a:rPr lang="sl-SI" sz="2000" b="1" dirty="0"/>
              <a:t> pa je vzpodbujanje kulturnega obnašanja ter ustrezno ukrepanje v primeru neprimernega ravnanja. </a:t>
            </a:r>
          </a:p>
        </p:txBody>
      </p:sp>
      <p:pic>
        <p:nvPicPr>
          <p:cNvPr id="23560" name="Picture 8" descr="635193623398096953_pravicedolznostiotroka_975px_131106_t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878814"/>
            <a:ext cx="6912768" cy="486255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sl-SI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Kaj je bonton?</a:t>
            </a:r>
          </a:p>
        </p:txBody>
      </p:sp>
      <p:sp>
        <p:nvSpPr>
          <p:cNvPr id="14338" name="Ograda vsebine 2"/>
          <p:cNvSpPr>
            <a:spLocks noGrp="1"/>
          </p:cNvSpPr>
          <p:nvPr>
            <p:ph idx="1"/>
          </p:nvPr>
        </p:nvSpPr>
        <p:spPr>
          <a:xfrm>
            <a:off x="607528" y="1556792"/>
            <a:ext cx="7499350" cy="4368800"/>
          </a:xfrm>
        </p:spPr>
        <p:txBody>
          <a:bodyPr/>
          <a:lstStyle/>
          <a:p>
            <a:r>
              <a:rPr lang="sl-SI" sz="2400" dirty="0" smtClean="0"/>
              <a:t>So pravila spodobnega vedenja v družbi.</a:t>
            </a:r>
          </a:p>
          <a:p>
            <a:r>
              <a:rPr lang="sl-SI" sz="2400" dirty="0" smtClean="0"/>
              <a:t>Veliko teh pravil osvojimo v dobi odraščanja.</a:t>
            </a:r>
          </a:p>
          <a:p>
            <a:r>
              <a:rPr lang="sl-SI" sz="2400" dirty="0" smtClean="0"/>
              <a:t>Učenje spodobnega vedenja je pomemben element pri vzgoji otroka in se začne v družini. </a:t>
            </a:r>
          </a:p>
          <a:p>
            <a:pPr>
              <a:buFont typeface="Wingdings 2" pitchFamily="18" charset="2"/>
              <a:buNone/>
            </a:pPr>
            <a:endParaRPr lang="sl-SI" sz="2400" dirty="0" smtClean="0"/>
          </a:p>
          <a:p>
            <a:r>
              <a:rPr lang="sl-SI" sz="2400" dirty="0" smtClean="0">
                <a:solidFill>
                  <a:schemeClr val="hlink"/>
                </a:solidFill>
              </a:rPr>
              <a:t>S svojim načinom obnašanja človek veliko pove o sebi</a:t>
            </a:r>
            <a:r>
              <a:rPr lang="sl-SI" sz="2800" dirty="0" smtClean="0">
                <a:solidFill>
                  <a:schemeClr val="hlink"/>
                </a:solidFill>
              </a:rPr>
              <a:t>.</a:t>
            </a:r>
          </a:p>
          <a:p>
            <a:endParaRPr lang="sl-SI" sz="28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55001"/>
          </a:xfrm>
        </p:spPr>
        <p:txBody>
          <a:bodyPr/>
          <a:lstStyle/>
          <a:p>
            <a:r>
              <a:rPr lang="sl-SI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/>
              </a:rPr>
              <a:t>Vsakdanji bonton</a:t>
            </a:r>
            <a:endParaRPr lang="sl-SI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362" name="Ograda vsebine 2"/>
          <p:cNvSpPr>
            <a:spLocks noGrp="1"/>
          </p:cNvSpPr>
          <p:nvPr>
            <p:ph idx="1"/>
          </p:nvPr>
        </p:nvSpPr>
        <p:spPr>
          <a:xfrm>
            <a:off x="602453" y="1556792"/>
            <a:ext cx="6347714" cy="3880773"/>
          </a:xfrm>
        </p:spPr>
        <p:txBody>
          <a:bodyPr/>
          <a:lstStyle/>
          <a:p>
            <a:r>
              <a:rPr lang="sl-SI" sz="2400" dirty="0" smtClean="0"/>
              <a:t>Napisana in nenapisana pravila lepega vedenja veljajo povsod – doma, v šoli, na cesti…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15366" name="Picture 6" descr="bonto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717" y="2785245"/>
            <a:ext cx="3419475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70713" cy="109120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POGOSTEJE IZREKAJMO BESEDE, KOT SO :</a:t>
            </a:r>
            <a:br>
              <a:rPr lang="sl-SI" dirty="0" smtClean="0"/>
            </a:br>
            <a:r>
              <a:rPr lang="sl-SI" sz="1800" dirty="0" smtClean="0"/>
              <a:t/>
            </a:r>
            <a:br>
              <a:rPr lang="sl-SI" sz="1800" dirty="0" smtClean="0"/>
            </a:br>
            <a:endParaRPr lang="sl-SI" b="1" dirty="0" smtClean="0"/>
          </a:p>
        </p:txBody>
      </p:sp>
      <p:sp>
        <p:nvSpPr>
          <p:cNvPr id="16392" name="AutoShape 8" descr="https://upload.wikimedia.org/wikipedia/sl/7/7b/Pravila_lepega_vedenja.jp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sp>
        <p:nvSpPr>
          <p:cNvPr id="16394" name="AutoShape 10" descr="https://upload.wikimedia.org/wikipedia/sl/7/7b/Pravila_lepega_vedenja.jp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pic>
        <p:nvPicPr>
          <p:cNvPr id="16421" name="Picture 37" descr="oprosti-mi-x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535" y="4679355"/>
            <a:ext cx="1257300" cy="1676400"/>
          </a:xfrm>
          <a:prstGeom prst="rect">
            <a:avLst/>
          </a:prstGeom>
          <a:noFill/>
        </p:spPr>
      </p:pic>
      <p:pic>
        <p:nvPicPr>
          <p:cNvPr id="16423" name="Picture 39" descr="6f5db6024b_96480810_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23" y="2781300"/>
            <a:ext cx="2233612" cy="1655763"/>
          </a:xfrm>
          <a:prstGeom prst="rect">
            <a:avLst/>
          </a:prstGeom>
          <a:noFill/>
        </p:spPr>
      </p:pic>
      <p:pic>
        <p:nvPicPr>
          <p:cNvPr id="16425" name="Picture 41" descr="78653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0575" y="3676849"/>
            <a:ext cx="2879725" cy="2005012"/>
          </a:xfrm>
          <a:prstGeom prst="rect">
            <a:avLst/>
          </a:prstGeom>
          <a:noFill/>
        </p:spPr>
      </p:pic>
      <p:pic>
        <p:nvPicPr>
          <p:cNvPr id="16427" name="Picture 43" descr="ljubaznost_-_naslov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0575" y="1700808"/>
            <a:ext cx="2752725" cy="1657350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3906044" y="170080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IZVOLITE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r>
              <a:rPr lang="sl-SI" dirty="0" smtClean="0"/>
              <a:t>Bonton v šoli</a:t>
            </a:r>
          </a:p>
        </p:txBody>
      </p:sp>
      <p:sp>
        <p:nvSpPr>
          <p:cNvPr id="17410" name="Ograda vsebine 2"/>
          <p:cNvSpPr>
            <a:spLocks noGrp="1"/>
          </p:cNvSpPr>
          <p:nvPr>
            <p:ph idx="1"/>
          </p:nvPr>
        </p:nvSpPr>
        <p:spPr>
          <a:xfrm>
            <a:off x="607134" y="1484784"/>
            <a:ext cx="6917194" cy="48965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sl-SI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V šoli se pozdravljamo s pozdravi » Dobro jutro«, »Dober dan«.</a:t>
            </a:r>
          </a:p>
          <a:p>
            <a:pPr>
              <a:lnSpc>
                <a:spcPct val="120000"/>
              </a:lnSpc>
            </a:pPr>
            <a:r>
              <a:rPr lang="sl-SI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Učitelje in zaposlene vikamo.</a:t>
            </a:r>
          </a:p>
          <a:p>
            <a:pPr>
              <a:lnSpc>
                <a:spcPct val="120000"/>
              </a:lnSpc>
            </a:pPr>
            <a:r>
              <a:rPr lang="sl-SI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Nazivamo jih z gospod učitelj, gospa učiteljica, gospa ravnateljica, gospod hišnik, gospa kuharica…</a:t>
            </a:r>
          </a:p>
          <a:p>
            <a:pPr>
              <a:lnSpc>
                <a:spcPct val="120000"/>
              </a:lnSpc>
            </a:pPr>
            <a:r>
              <a:rPr lang="sl-SI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Smo prijazni in si prizadevamo za dobro počutje vsakega.</a:t>
            </a:r>
          </a:p>
          <a:p>
            <a:pPr>
              <a:lnSpc>
                <a:spcPct val="120000"/>
              </a:lnSpc>
            </a:pPr>
            <a:r>
              <a:rPr lang="sl-SI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Pogovarjamo se spoštljivo, smo vljudni in ne kričimo.</a:t>
            </a:r>
          </a:p>
          <a:p>
            <a:pPr>
              <a:lnSpc>
                <a:spcPct val="120000"/>
              </a:lnSpc>
            </a:pPr>
            <a:r>
              <a:rPr lang="sl-SI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Ne skačemo v besedo - dvignemo roko, če imamo vprašanje ali želimo nekaj povedati.</a:t>
            </a:r>
          </a:p>
          <a:p>
            <a:pPr>
              <a:lnSpc>
                <a:spcPct val="120000"/>
              </a:lnSpc>
            </a:pPr>
            <a:r>
              <a:rPr lang="sl-SI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Po hodnikih hodimo umirjeno, brez tekanja, prerivanja in nasilnega vedenja.</a:t>
            </a:r>
          </a:p>
          <a:p>
            <a:pPr>
              <a:lnSpc>
                <a:spcPct val="120000"/>
              </a:lnSpc>
            </a:pPr>
            <a:r>
              <a:rPr lang="sl-SI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Prevzemamo odgovornost za svoje ravnanje in vedenje.</a:t>
            </a:r>
          </a:p>
          <a:p>
            <a:pPr>
              <a:lnSpc>
                <a:spcPct val="120000"/>
              </a:lnSpc>
            </a:pPr>
            <a:r>
              <a:rPr lang="sl-SI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Spoštujemo sebe in druge.</a:t>
            </a:r>
            <a:r>
              <a:rPr lang="sl-SI" dirty="0" smtClean="0"/>
              <a:t>                                                            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Smo redoljubni</a:t>
            </a:r>
          </a:p>
        </p:txBody>
      </p:sp>
      <p:sp>
        <p:nvSpPr>
          <p:cNvPr id="18434" name="Ograda vsebine 2"/>
          <p:cNvSpPr>
            <a:spLocks noGrp="1"/>
          </p:cNvSpPr>
          <p:nvPr>
            <p:ph idx="1"/>
          </p:nvPr>
        </p:nvSpPr>
        <p:spPr>
          <a:xfrm>
            <a:off x="609598" y="1556792"/>
            <a:ext cx="6842721" cy="4104456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 pouku prihajamo točno. Če zamudimo, se opravičimo in povemo vzrok zamude.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Redno prinašamo šolske potrebščine, opravljamo domače naloge in druge naročene obveznosti.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Skrbimo za red in čistočo v razredu in v drugih prostorih na šoli.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Odpadke mečemo v koše – ne v bližino, zbiramo ločeno.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papirjem, vodo, elektriko ravnamo varčno.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 pouku razred pospravimo.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Bonton v jedilnici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598" y="1412776"/>
            <a:ext cx="6986738" cy="4680520"/>
          </a:xfrm>
        </p:spPr>
        <p:txBody>
          <a:bodyPr>
            <a:no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 jedjo si umijemo roke.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Mirno, brez prerivanja počakamo v vrsti in pozdravimo osebje v kuhinji, se kulturno vedemo.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 mizo sedimo spodobno, uporabljamo krožnik, jedilni pribor, prtiček.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 govorimo s polnimi usti, ne “srebamo”, se ne brcamo pod mizo ali na njej ležimo, ne kričimo…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hrano se ne igramo, do nje imamo spoštljiv odnos.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Juho ohladimo z mešanjem in ne s pihanjem.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Ostanke hrane odnesemo na za to pripravljeno mesto.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Malicamo le v dogovorjenem času in prostoru.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sl-SI" dirty="0" smtClean="0"/>
              <a:t>Smo odgovorni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598" y="1416581"/>
            <a:ext cx="6986738" cy="3880773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Nudimo pomoč sošolcem in sošolkam, če opazimo, da so v težavah.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Vse težave rešujemo sproti.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Če opazimo učenca, ki se obnaša neprimerno, ga opozorimo, če opozorilo ne zaleže, prosimo za pomoč učitelja.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 pouku sodelujemo, sledimo navodilom učitelja.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Učenca, ki moti delo sošolcev in učitelja pri pouku, se odstrani iz učilnice k dežurnemu učitelju, kjer nadaljuje z učnim delom.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2014-03-01_1136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8702"/>
            <a:ext cx="9144000" cy="6058276"/>
          </a:xfrm>
          <a:prstGeom prst="rect">
            <a:avLst/>
          </a:prstGeom>
          <a:noFill/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467544" y="260648"/>
            <a:ext cx="6624736" cy="582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l-SI" sz="2800" b="1" dirty="0" smtClean="0"/>
              <a:t>Ali razumemo jezik naših sosedov?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Zeleno-rumen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1553</TotalTime>
  <Words>494</Words>
  <Application>Microsoft Office PowerPoint</Application>
  <PresentationFormat>Diaprojekcija na zaslonu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Gladko</vt:lpstr>
      <vt:lpstr>PRAVILA LEPEGA VEDENJA IN BONTON V ŠOLI</vt:lpstr>
      <vt:lpstr>Kaj je bonton?</vt:lpstr>
      <vt:lpstr>Vsakdanji bonton</vt:lpstr>
      <vt:lpstr>POGOSTEJE IZREKAJMO BESEDE, KOT SO :  </vt:lpstr>
      <vt:lpstr>Bonton v šoli</vt:lpstr>
      <vt:lpstr>Smo redoljubni</vt:lpstr>
      <vt:lpstr>Bonton v jedilnici</vt:lpstr>
      <vt:lpstr>Smo odgovorni</vt:lpstr>
      <vt:lpstr>PowerPointova predstavitev</vt:lpstr>
      <vt:lpstr>Viri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Metka</dc:creator>
  <cp:lastModifiedBy>Ucitelj</cp:lastModifiedBy>
  <cp:revision>39</cp:revision>
  <dcterms:created xsi:type="dcterms:W3CDTF">2011-07-28T19:14:06Z</dcterms:created>
  <dcterms:modified xsi:type="dcterms:W3CDTF">2015-11-17T11:00:12Z</dcterms:modified>
</cp:coreProperties>
</file>